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410" r:id="rId5"/>
    <p:sldId id="323" r:id="rId6"/>
    <p:sldId id="392" r:id="rId7"/>
    <p:sldId id="400" r:id="rId8"/>
    <p:sldId id="409" r:id="rId9"/>
    <p:sldId id="411" r:id="rId10"/>
    <p:sldId id="325" r:id="rId11"/>
    <p:sldId id="414" r:id="rId12"/>
    <p:sldId id="415" r:id="rId13"/>
    <p:sldId id="38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74" autoAdjust="0"/>
    <p:restoredTop sz="94715"/>
  </p:normalViewPr>
  <p:slideViewPr>
    <p:cSldViewPr snapToGrid="0">
      <p:cViewPr varScale="1">
        <p:scale>
          <a:sx n="122" d="100"/>
          <a:sy n="122" d="100"/>
        </p:scale>
        <p:origin x="3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11/15/18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png>
</file>

<file path=ppt/media/image13.png>
</file>

<file path=ppt/media/image2.jpg>
</file>

<file path=ppt/media/image3.jpg>
</file>

<file path=ppt/media/image4.png>
</file>

<file path=ppt/media/image5.jpe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11/15/18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</a:t>
            </a:r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Give students the opportunity to practise with teacher guidance </a:t>
            </a:r>
          </a:p>
          <a:p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Provide immediate and specific feedback with knowledge of results</a:t>
            </a:r>
            <a:r>
              <a:rPr lang="en-AU" dirty="0" smtClean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062E57-5D8C-CE44-A5F7-DA463BC86E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68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</a:t>
            </a:r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Practise the skill</a:t>
            </a:r>
          </a:p>
          <a:p>
            <a:r>
              <a:rPr lang="en-A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Encouragement</a:t>
            </a:r>
            <a:r>
              <a:rPr lang="en-AU" dirty="0" smtClean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062E57-5D8C-CE44-A5F7-DA463BC86E0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21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uk-UA" smtClean="0"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1439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/>
              <a:t>Click to edit Master subtitle style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  <a:p>
            <a:pPr lvl="5"/>
            <a:r>
              <a:rPr/>
              <a:t>Sixth</a:t>
            </a:r>
          </a:p>
          <a:p>
            <a:pPr lvl="6"/>
            <a:r>
              <a:rPr/>
              <a:t>Seventh</a:t>
            </a:r>
          </a:p>
          <a:p>
            <a:pPr lvl="7"/>
            <a:r>
              <a:rPr/>
              <a:t>Eighth</a:t>
            </a:r>
          </a:p>
          <a:p>
            <a:pPr lvl="8"/>
            <a:r>
              <a:rPr/>
              <a:t>Ninth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E9AC-F15C-4FA0-A6F1-298829FA691D}" type="datetimeFigureOut">
              <a:rPr lang="en-US"/>
              <a:t>11/15/18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4" Type="http://schemas.openxmlformats.org/officeDocument/2006/relationships/image" Target="../media/image11.gi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33918" y="722027"/>
            <a:ext cx="8950605" cy="70788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 cmpd="sng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halkboard"/>
                <a:cs typeface="Chalkboard"/>
              </a:rPr>
              <a:t>Mental Math</a:t>
            </a:r>
            <a:endParaRPr lang="en-US" sz="400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0747" y="1530490"/>
            <a:ext cx="79521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Write the following words as fractions: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400" dirty="0"/>
              <a:t>one – half   </a:t>
            </a:r>
            <a:r>
              <a:rPr lang="en-US" sz="2400" dirty="0">
                <a:solidFill>
                  <a:srgbClr val="FF0000"/>
                </a:solidFill>
              </a:rPr>
              <a:t>     </a:t>
            </a:r>
            <a:endParaRPr lang="en-US" sz="2400" dirty="0"/>
          </a:p>
          <a:p>
            <a:pPr marL="914400" lvl="1" indent="-457200">
              <a:buFont typeface="+mj-lt"/>
              <a:buAutoNum type="alphaLcPeriod"/>
            </a:pPr>
            <a:r>
              <a:rPr lang="en-US" sz="2400" dirty="0"/>
              <a:t>four – fifths     </a:t>
            </a:r>
            <a:endParaRPr lang="en-US" sz="2400" dirty="0">
              <a:solidFill>
                <a:srgbClr val="FF0000"/>
              </a:solidFill>
            </a:endParaRPr>
          </a:p>
          <a:p>
            <a:pPr lvl="1"/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Write the following fractions as words: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400" dirty="0"/>
              <a:t>3/4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400" dirty="0"/>
              <a:t>1/8</a:t>
            </a:r>
            <a:endParaRPr lang="en-US" sz="2400" dirty="0">
              <a:solidFill>
                <a:srgbClr val="FF0000"/>
              </a:solidFill>
            </a:endParaRPr>
          </a:p>
          <a:p>
            <a:pPr lvl="1"/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81 – 19 =</a:t>
            </a:r>
          </a:p>
          <a:p>
            <a:endParaRPr lang="en-US" sz="2400" dirty="0"/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30 x 7 =  </a:t>
            </a:r>
          </a:p>
          <a:p>
            <a:endParaRPr lang="en-US" sz="2400" dirty="0"/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57 + 8 =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338100" y="2259493"/>
            <a:ext cx="6223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1/2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29047" y="3675622"/>
            <a:ext cx="2149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three – fourths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38100" y="2639889"/>
            <a:ext cx="6223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4/5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29047" y="4064920"/>
            <a:ext cx="1957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one – eighths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35903" y="4747415"/>
            <a:ext cx="502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62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26913" y="5553207"/>
            <a:ext cx="65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210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35903" y="6273035"/>
            <a:ext cx="502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65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515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Classwork - Investigation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480" y="2190749"/>
            <a:ext cx="11058144" cy="4124707"/>
          </a:xfrm>
        </p:spPr>
        <p:txBody>
          <a:bodyPr>
            <a:normAutofit/>
          </a:bodyPr>
          <a:lstStyle/>
          <a:p>
            <a:r>
              <a:rPr lang="en-CA" sz="2800" dirty="0" smtClean="0"/>
              <a:t>Probability Dice Game </a:t>
            </a:r>
            <a:r>
              <a:rPr lang="mr-IN" sz="2800" dirty="0" smtClean="0"/>
              <a:t>–</a:t>
            </a:r>
            <a:r>
              <a:rPr lang="en-CA" sz="2800" dirty="0" smtClean="0"/>
              <a:t> Fair or Not</a:t>
            </a:r>
          </a:p>
          <a:p>
            <a:r>
              <a:rPr lang="en-CA" sz="2800" dirty="0" smtClean="0"/>
              <a:t>Work in pairs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90231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>
            <a:spLocks/>
          </p:cNvSpPr>
          <p:nvPr/>
        </p:nvSpPr>
        <p:spPr bwMode="black">
          <a:xfrm>
            <a:off x="1432560" y="6187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smtClean="0">
                <a:latin typeface="+mn-lt"/>
              </a:rPr>
              <a:t>Starter </a:t>
            </a:r>
            <a:endParaRPr lang="en-GB" sz="4800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86936" y="2349891"/>
            <a:ext cx="83529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/>
              <a:t>Activity: Dice </a:t>
            </a:r>
            <a:r>
              <a:rPr lang="en-CA" sz="3600" dirty="0"/>
              <a:t>B</a:t>
            </a:r>
            <a:r>
              <a:rPr lang="en-CA" sz="3600" dirty="0" smtClean="0"/>
              <a:t>ingo!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533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dubsteppers.org/wp-content/uploads/2011/12/FinishHIM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63953" y="2132856"/>
            <a:ext cx="4248471" cy="2867769"/>
          </a:xfrm>
          <a:prstGeom prst="rect">
            <a:avLst/>
          </a:prstGeom>
          <a:noFill/>
        </p:spPr>
      </p:pic>
      <p:pic>
        <p:nvPicPr>
          <p:cNvPr id="1028" name="Picture 4" descr="http://media.moddb.com/images/downloads/1/37/36113/dice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51585" y="2492896"/>
            <a:ext cx="2947965" cy="2205634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1524000" y="0"/>
            <a:ext cx="9144000" cy="86177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5000" b="1" dirty="0"/>
              <a:t>Dice </a:t>
            </a:r>
            <a:r>
              <a:rPr lang="en-GB" sz="5000" b="1" dirty="0" smtClean="0"/>
              <a:t>Bingo</a:t>
            </a:r>
            <a:endParaRPr lang="en-GB" sz="5000" b="1" dirty="0"/>
          </a:p>
        </p:txBody>
      </p:sp>
    </p:spTree>
    <p:extLst>
      <p:ext uri="{BB962C8B-B14F-4D97-AF65-F5344CB8AC3E}">
        <p14:creationId xmlns:p14="http://schemas.microsoft.com/office/powerpoint/2010/main" val="1404380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22" y="62722"/>
            <a:ext cx="10058400" cy="679527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976888" y="2325046"/>
            <a:ext cx="3131030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smtClean="0"/>
              <a:t>We’re going to play 3 games total!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1398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>
            <a:spLocks/>
          </p:cNvSpPr>
          <p:nvPr/>
        </p:nvSpPr>
        <p:spPr bwMode="black">
          <a:xfrm>
            <a:off x="1432560" y="6187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latin typeface="+mn-lt"/>
              </a:rPr>
              <a:t>Discussion</a:t>
            </a:r>
            <a:endParaRPr lang="en-GB" sz="4800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7655" y="2328870"/>
            <a:ext cx="1203434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CA" sz="3600" dirty="0" smtClean="0"/>
              <a:t>What strategies did you use for making up your bingo card?</a:t>
            </a:r>
          </a:p>
          <a:p>
            <a:pPr marL="571500" indent="-571500">
              <a:buFont typeface="Arial" charset="0"/>
              <a:buChar char="•"/>
            </a:pPr>
            <a:endParaRPr lang="en-CA" sz="3600" dirty="0" smtClean="0"/>
          </a:p>
          <a:p>
            <a:pPr marL="571500" indent="-571500">
              <a:buFont typeface="Arial" charset="0"/>
              <a:buChar char="•"/>
            </a:pPr>
            <a:r>
              <a:rPr lang="en-CA" sz="3600" dirty="0" smtClean="0"/>
              <a:t>What would the ideal Dice Bingo card look like?</a:t>
            </a:r>
          </a:p>
          <a:p>
            <a:pPr marL="571500" indent="-571500">
              <a:buFont typeface="Arial" charset="0"/>
              <a:buChar char="•"/>
            </a:pPr>
            <a:endParaRPr lang="en-CA" sz="3600" dirty="0" smtClean="0"/>
          </a:p>
          <a:p>
            <a:pPr marL="571500" indent="-571500">
              <a:buFont typeface="Arial" charset="0"/>
              <a:buChar char="•"/>
            </a:pPr>
            <a:r>
              <a:rPr lang="en-CA" sz="3600" dirty="0" smtClean="0"/>
              <a:t>Why?</a:t>
            </a:r>
          </a:p>
          <a:p>
            <a:pPr marL="571500" indent="-571500" algn="ctr">
              <a:buFont typeface="Arial" charset="0"/>
              <a:buChar char="•"/>
            </a:pP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9236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79111" y="858366"/>
            <a:ext cx="8851735" cy="707886"/>
          </a:xfrm>
          <a:prstGeom prst="rect">
            <a:avLst/>
          </a:prstGeom>
          <a:solidFill>
            <a:srgbClr val="DBEEF4"/>
          </a:solidFill>
          <a:ln w="19050" cmpd="sng">
            <a:solidFill>
              <a:srgbClr val="21596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halkboard"/>
                <a:cs typeface="Chalkboard"/>
              </a:rPr>
              <a:t>Last </a:t>
            </a:r>
            <a:r>
              <a:rPr lang="en-US" sz="4000" dirty="0">
                <a:latin typeface="Chalkboard"/>
                <a:cs typeface="Chalkboard"/>
              </a:rPr>
              <a:t>L</a:t>
            </a:r>
            <a:r>
              <a:rPr lang="en-US" sz="4000" dirty="0">
                <a:latin typeface="Chalkboard"/>
                <a:cs typeface="Chalkboard"/>
              </a:rPr>
              <a:t>esson </a:t>
            </a:r>
            <a:r>
              <a:rPr lang="en-US" sz="4000" dirty="0">
                <a:latin typeface="Chalkboard"/>
                <a:cs typeface="Chalkboard"/>
              </a:rPr>
              <a:t>R</a:t>
            </a:r>
            <a:r>
              <a:rPr lang="en-US" sz="4000" dirty="0">
                <a:latin typeface="Chalkboard"/>
                <a:cs typeface="Chalkboard"/>
              </a:rPr>
              <a:t>ecap</a:t>
            </a:r>
            <a:endParaRPr lang="en-US" sz="400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9110" y="1759551"/>
            <a:ext cx="3927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What is probability?</a:t>
            </a:r>
          </a:p>
        </p:txBody>
      </p:sp>
      <p:sp>
        <p:nvSpPr>
          <p:cNvPr id="8" name="Rectangle 7"/>
          <p:cNvSpPr/>
          <p:nvPr/>
        </p:nvSpPr>
        <p:spPr>
          <a:xfrm>
            <a:off x="579110" y="2392620"/>
            <a:ext cx="642078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/>
              <a:t>The probability </a:t>
            </a:r>
            <a:r>
              <a:rPr lang="en-AU" sz="2800" dirty="0" smtClean="0"/>
              <a:t>is word we use to describe chance. The probability of </a:t>
            </a:r>
            <a:r>
              <a:rPr lang="en-AU" sz="2800" dirty="0"/>
              <a:t>an event is the </a:t>
            </a:r>
            <a:r>
              <a:rPr lang="en-AU" sz="2800" u="sng" dirty="0"/>
              <a:t>chance of that event happening </a:t>
            </a:r>
            <a:r>
              <a:rPr lang="en-AU" sz="2800" dirty="0"/>
              <a:t>between 0 and 1. </a:t>
            </a:r>
          </a:p>
        </p:txBody>
      </p:sp>
      <p:pic>
        <p:nvPicPr>
          <p:cNvPr id="9" name="Picture 8" descr="&lt;strong&gt;Probability&lt;/strong&gt; - Wikipedi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7656" y="1759551"/>
            <a:ext cx="2145744" cy="214574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79110" y="4567442"/>
            <a:ext cx="5512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What is the probability scale?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10134" y="5230033"/>
            <a:ext cx="749334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>
                <a:solidFill>
                  <a:srgbClr val="000000"/>
                </a:solidFill>
              </a:rPr>
              <a:t>A </a:t>
            </a:r>
            <a:r>
              <a:rPr lang="en-AU" sz="2800" b="1" dirty="0">
                <a:solidFill>
                  <a:srgbClr val="000000"/>
                </a:solidFill>
              </a:rPr>
              <a:t>probability scale</a:t>
            </a:r>
            <a:r>
              <a:rPr lang="en-AU" sz="2800" dirty="0">
                <a:solidFill>
                  <a:srgbClr val="000000"/>
                </a:solidFill>
              </a:rPr>
              <a:t>, starting at 0 (impossible) and ending at 1 (certain).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3215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97366" y="574457"/>
            <a:ext cx="119397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2"/>
                </a:solidFill>
              </a:rPr>
              <a:t>Topic: Probability</a:t>
            </a:r>
          </a:p>
          <a:p>
            <a:r>
              <a:rPr lang="en-US" sz="2800" dirty="0" smtClean="0">
                <a:solidFill>
                  <a:schemeClr val="bg2"/>
                </a:solidFill>
              </a:rPr>
              <a:t>EQ: </a:t>
            </a:r>
            <a:r>
              <a:rPr lang="en-US" sz="2800" dirty="0" smtClean="0">
                <a:solidFill>
                  <a:schemeClr val="bg2"/>
                </a:solidFill>
              </a:rPr>
              <a:t>What is sample space and how do we define it?</a:t>
            </a:r>
            <a:endParaRPr lang="en-US" sz="2800" dirty="0">
              <a:solidFill>
                <a:schemeClr val="bg2"/>
              </a:solidFill>
            </a:endParaRPr>
          </a:p>
          <a:p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7366" y="2133914"/>
            <a:ext cx="29608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What is Sample Space??</a:t>
            </a:r>
            <a:endParaRPr lang="en-US" sz="2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527070" y="2107481"/>
            <a:ext cx="5102918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A Sample Space is a complete list of </a:t>
            </a:r>
            <a:r>
              <a:rPr lang="en-US" sz="2800" b="1" dirty="0"/>
              <a:t>all</a:t>
            </a:r>
            <a:r>
              <a:rPr lang="en-US" sz="2800" dirty="0"/>
              <a:t> possible outcomes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4527070" y="3758090"/>
            <a:ext cx="51029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Example</a:t>
            </a:r>
          </a:p>
          <a:p>
            <a:endParaRPr lang="en-US" sz="2800" dirty="0"/>
          </a:p>
          <a:p>
            <a:r>
              <a:rPr lang="en-US" sz="2800" dirty="0"/>
              <a:t>Tossing a coin: There are two possibilities: heads or tails</a:t>
            </a:r>
          </a:p>
          <a:p>
            <a:endParaRPr lang="en-US" sz="2800" dirty="0"/>
          </a:p>
          <a:p>
            <a:pPr algn="ctr"/>
            <a:r>
              <a:rPr lang="en-US" sz="2800" b="1" dirty="0"/>
              <a:t>The Sample Space is: S = { H, T }</a:t>
            </a:r>
            <a:endParaRPr lang="en-US" sz="2800" b="1" dirty="0"/>
          </a:p>
        </p:txBody>
      </p:sp>
      <p:pic>
        <p:nvPicPr>
          <p:cNvPr id="14" name="Picture 13" descr="graphics-coins-691670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8361" y="4278252"/>
            <a:ext cx="15113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9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51166" y="206725"/>
            <a:ext cx="8851735" cy="70788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 cmpd="sng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halkboard"/>
                <a:cs typeface="Chalkboard"/>
              </a:rPr>
              <a:t>Examples</a:t>
            </a:r>
            <a:endParaRPr lang="en-US" sz="4000" dirty="0">
              <a:latin typeface="Chalkboard"/>
              <a:cs typeface="Chalkboar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51166" y="1158410"/>
            <a:ext cx="8851735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/>
              <a:t>Sample Space for the toss of a die: </a:t>
            </a:r>
            <a:r>
              <a:rPr lang="en-US" sz="2800" b="1" dirty="0"/>
              <a:t>S = { 1,2,3,4,5,6 }</a:t>
            </a:r>
          </a:p>
          <a:p>
            <a:pPr marL="457200" indent="-457200">
              <a:buFont typeface="Arial"/>
              <a:buChar char="•"/>
            </a:pPr>
            <a:endParaRPr lang="en-US" sz="2800" b="1" dirty="0"/>
          </a:p>
          <a:p>
            <a:pPr marL="457200" indent="-457200">
              <a:buFont typeface="Arial"/>
              <a:buChar char="•"/>
            </a:pPr>
            <a:endParaRPr lang="en-US" sz="2800" b="1" dirty="0"/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Sample Space for choosing a card from a deck</a:t>
            </a:r>
          </a:p>
          <a:p>
            <a:r>
              <a:rPr lang="en-US" sz="2800" dirty="0"/>
              <a:t>	</a:t>
            </a:r>
            <a:r>
              <a:rPr lang="en-US" sz="2800" b="1" dirty="0"/>
              <a:t>S = {</a:t>
            </a:r>
            <a:r>
              <a:rPr lang="cs-CZ" sz="2800" b="1" dirty="0"/>
              <a:t>Hearts: 2, 3, 4, 5, 6, 7, 8, 9, 10, j, </a:t>
            </a:r>
            <a:r>
              <a:rPr lang="cs-CZ" sz="2800" b="1" dirty="0" err="1"/>
              <a:t>q</a:t>
            </a:r>
            <a:r>
              <a:rPr lang="cs-CZ" sz="2800" b="1" dirty="0"/>
              <a:t>, k, A.</a:t>
            </a:r>
          </a:p>
          <a:p>
            <a:r>
              <a:rPr lang="cs-CZ" sz="2800" b="1" dirty="0"/>
              <a:t>		  Clubs: 2, 3, 4, 5, 6, 7, 8, 9, 10, j, </a:t>
            </a:r>
            <a:r>
              <a:rPr lang="cs-CZ" sz="2800" b="1" dirty="0" err="1"/>
              <a:t>q</a:t>
            </a:r>
            <a:r>
              <a:rPr lang="cs-CZ" sz="2800" b="1" dirty="0"/>
              <a:t>, k, A.</a:t>
            </a:r>
          </a:p>
          <a:p>
            <a:r>
              <a:rPr lang="cs-CZ" sz="2800" b="1" dirty="0"/>
              <a:t>		  Spades: 2, 3, 4, 5, 6, 7, 8, 9, 10, j, </a:t>
            </a:r>
            <a:r>
              <a:rPr lang="cs-CZ" sz="2800" b="1" dirty="0" err="1"/>
              <a:t>q</a:t>
            </a:r>
            <a:r>
              <a:rPr lang="cs-CZ" sz="2800" b="1" dirty="0"/>
              <a:t>, k, A.</a:t>
            </a:r>
          </a:p>
          <a:p>
            <a:r>
              <a:rPr lang="cs-CZ" sz="2800" b="1" dirty="0"/>
              <a:t>		  Diamonds: 2, 3, 4, 5, 6, 7, 8, 9, 10, j, </a:t>
            </a:r>
            <a:r>
              <a:rPr lang="cs-CZ" sz="2800" b="1" dirty="0" err="1"/>
              <a:t>q</a:t>
            </a:r>
            <a:r>
              <a:rPr lang="cs-CZ" sz="2800" b="1" dirty="0"/>
              <a:t>, k, A.}</a:t>
            </a:r>
            <a:endParaRPr lang="en-US" sz="2800" b="1" dirty="0"/>
          </a:p>
          <a:p>
            <a:r>
              <a:rPr lang="en-US" sz="2800" b="1" dirty="0"/>
              <a:t> </a:t>
            </a:r>
          </a:p>
          <a:p>
            <a:endParaRPr lang="en-US" sz="2800" b="1" dirty="0"/>
          </a:p>
          <a:p>
            <a:endParaRPr lang="en-US" sz="2800" dirty="0"/>
          </a:p>
          <a:p>
            <a:endParaRPr lang="en-US" sz="2800" b="1" dirty="0"/>
          </a:p>
          <a:p>
            <a:endParaRPr lang="en-US" sz="2800" b="1" dirty="0"/>
          </a:p>
          <a:p>
            <a:r>
              <a:rPr lang="en-US" sz="2800" dirty="0"/>
              <a:t> </a:t>
            </a:r>
            <a:endParaRPr lang="en-US" sz="2800" dirty="0"/>
          </a:p>
        </p:txBody>
      </p:sp>
      <p:pic>
        <p:nvPicPr>
          <p:cNvPr id="4" name="Picture 3" descr="graphics-dice-231882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374" y="1809181"/>
            <a:ext cx="1345526" cy="1374462"/>
          </a:xfrm>
          <a:prstGeom prst="rect">
            <a:avLst/>
          </a:prstGeom>
        </p:spPr>
      </p:pic>
      <p:pic>
        <p:nvPicPr>
          <p:cNvPr id="6" name="Picture 5" descr="graphics-cards-778788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2682" y="4772264"/>
            <a:ext cx="4119099" cy="136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48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51165" y="147606"/>
            <a:ext cx="8851735" cy="5847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 cmpd="sng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Chalkboard"/>
                <a:cs typeface="Chalkboard"/>
              </a:rPr>
              <a:t>Your Turn</a:t>
            </a:r>
            <a:endParaRPr lang="en-US" sz="3200" dirty="0">
              <a:latin typeface="Chalkboard"/>
              <a:cs typeface="Chalkboar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51164" y="1166989"/>
            <a:ext cx="8851735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Write the Sample Space for spinning the </a:t>
            </a:r>
            <a:r>
              <a:rPr lang="en-US" dirty="0" smtClean="0"/>
              <a:t>spinner 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dirty="0" smtClean="0"/>
              <a:t>Calculate </a:t>
            </a:r>
            <a:r>
              <a:rPr lang="en-US" dirty="0"/>
              <a:t>the probability of getting blue.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dirty="0"/>
              <a:t>Calculate the probability of getting yellow.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  <a:endParaRPr lang="en-US" dirty="0"/>
          </a:p>
        </p:txBody>
      </p:sp>
      <p:pic>
        <p:nvPicPr>
          <p:cNvPr id="4" name="Picture 3" descr="Screen Shot 2017-03-19 at 8.41.5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183" y="945614"/>
            <a:ext cx="1543041" cy="15810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383" y="2739892"/>
            <a:ext cx="7158800" cy="397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33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ducation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1D5F340F01F94FA2FD29A5E6DC872E" ma:contentTypeVersion="0" ma:contentTypeDescription="Create a new document." ma:contentTypeScope="" ma:versionID="141aba3b8f8cb7f331be6546df69db5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f8e4ef66d87525153bd8907774ed28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BC99BC-3A63-4255-9D4F-38C5B80A319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F7A874A-6E55-415B-9061-8B2D43DC2F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896FEF9-821E-45A6-82F2-0B1CE4CD8C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293</Words>
  <Application>Microsoft Macintosh PowerPoint</Application>
  <PresentationFormat>Widescreen</PresentationFormat>
  <Paragraphs>78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Chalkboard</vt:lpstr>
      <vt:lpstr>Mangal</vt:lpstr>
      <vt:lpstr>Wingdings</vt:lpstr>
      <vt:lpstr>Arial</vt:lpstr>
      <vt:lpstr>Education 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Classwork - Investigation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2012-09-21T18:31:34Z</dcterms:created>
  <dcterms:modified xsi:type="dcterms:W3CDTF">2018-11-16T00:24:52Z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0x0101007C1D5F340F01F94FA2FD29A5E6DC872E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